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2" r:id="rId3"/>
    <p:sldId id="425" r:id="rId4"/>
    <p:sldId id="342" r:id="rId5"/>
    <p:sldId id="330" r:id="rId6"/>
    <p:sldId id="294" r:id="rId7"/>
    <p:sldId id="376" r:id="rId8"/>
    <p:sldId id="422" r:id="rId9"/>
    <p:sldId id="426" r:id="rId10"/>
    <p:sldId id="429" r:id="rId11"/>
    <p:sldId id="427" r:id="rId12"/>
    <p:sldId id="428" r:id="rId13"/>
    <p:sldId id="391" r:id="rId14"/>
    <p:sldId id="41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0" autoAdjust="0"/>
    <p:restoredTop sz="94660"/>
  </p:normalViewPr>
  <p:slideViewPr>
    <p:cSldViewPr>
      <p:cViewPr>
        <p:scale>
          <a:sx n="50" d="100"/>
          <a:sy n="50" d="100"/>
        </p:scale>
        <p:origin x="-6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C29C-99F4-4297-ACEA-0DFF815E2F2A}" type="datetimeFigureOut">
              <a:rPr lang="nl-NL" smtClean="0"/>
              <a:pPr/>
              <a:t>28-7-2014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599ED-AA67-437F-BD0F-571EDF3FBB9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638E-DFBE-4399-A69F-5B8360DD95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638E-DFBE-4399-A69F-5B8360DD953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cacia PP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116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11" descr="Afbeelding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83175"/>
            <a:ext cx="25479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1500" y="4868863"/>
            <a:ext cx="2857500" cy="238125"/>
          </a:xfrm>
          <a:prstGeom prst="rect">
            <a:avLst/>
          </a:prstGeom>
          <a:solidFill>
            <a:srgbClr val="1F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23900" y="6510338"/>
            <a:ext cx="2705100" cy="215900"/>
          </a:xfrm>
          <a:prstGeom prst="rect">
            <a:avLst/>
          </a:prstGeom>
          <a:solidFill>
            <a:srgbClr val="1F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59531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8643938" y="5953125"/>
            <a:ext cx="500062" cy="1588"/>
          </a:xfrm>
          <a:prstGeom prst="line">
            <a:avLst/>
          </a:prstGeom>
          <a:solidFill>
            <a:srgbClr val="1F116A"/>
          </a:solidFill>
          <a:ln w="28575">
            <a:solidFill>
              <a:srgbClr val="1F1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9347"/>
            <a:ext cx="8715436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00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9545"/>
            <a:ext cx="8715436" cy="121444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215188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1B24D-1F83-4089-94E6-0B440A46E84A}" type="datetime1">
              <a:rPr lang="nl-NL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5E9F71-0B58-4431-9D62-7778BDBB5B1C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BC1-DBA5-4510-9EAA-BBD2691A52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E9883-F4A8-4A4E-9F22-873FCD13A3DD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851F-7CA9-46EA-8192-67C716576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cacia PP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116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11" descr="Afbeelding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083175"/>
            <a:ext cx="25479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571500" y="4868863"/>
            <a:ext cx="2857500" cy="238125"/>
          </a:xfrm>
          <a:prstGeom prst="rect">
            <a:avLst/>
          </a:prstGeom>
          <a:solidFill>
            <a:srgbClr val="1F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23900" y="6510338"/>
            <a:ext cx="2705100" cy="215900"/>
          </a:xfrm>
          <a:prstGeom prst="rect">
            <a:avLst/>
          </a:prstGeom>
          <a:solidFill>
            <a:srgbClr val="1F1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59531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10800000">
            <a:off x="8643938" y="5953125"/>
            <a:ext cx="500062" cy="1588"/>
          </a:xfrm>
          <a:prstGeom prst="line">
            <a:avLst/>
          </a:prstGeom>
          <a:solidFill>
            <a:srgbClr val="1F116A"/>
          </a:solidFill>
          <a:ln w="28575">
            <a:solidFill>
              <a:srgbClr val="1F1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9347"/>
            <a:ext cx="8715436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400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9545"/>
            <a:ext cx="8715436" cy="121444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215188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1B24D-1F83-4089-94E6-0B440A46E84A}" type="datetime1">
              <a:rPr lang="nl-NL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6C7083-22A7-432F-9D65-A332902D6906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90E1-CD47-4257-A349-580CD701F5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C06103-D835-4CFC-8434-BAA7413768F8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94F1-E91E-401C-B9AF-345899D452F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0EBF55-424F-43D5-AFBC-C3863189FCF9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EDB5-E14A-4C42-A669-0443F438D9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41D623-AC16-4D8A-BA22-E0787B2B327A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B47B-2AA2-437D-B639-33115D4AE8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8959B5-05EA-4FAD-B5DB-019502CB963F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B7E2-8E35-4C03-8505-67E533F2D5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190337-FB40-4964-AFB9-8ABC2A8AE458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3138-A4BF-435F-A0CC-9103EF50E75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5A9792-5F85-4A57-81EA-7ACC6B61A85B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BCDE-8F6F-4B07-AAC0-B066E20AB3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6C7083-22A7-432F-9D65-A332902D6906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90E1-CD47-4257-A349-580CD701F56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91A748-9B21-40E4-B09E-1680C948C66E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27F0-1611-4447-9855-146B03C53C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5E9F71-0B58-4431-9D62-7778BDBB5B1C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CBC1-DBA5-4510-9EAA-BBD2691A52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EE9883-F4A8-4A4E-9F22-873FCD13A3DD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851F-7CA9-46EA-8192-67C7165769B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C06103-D835-4CFC-8434-BAA7413768F8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94F1-E91E-401C-B9AF-345899D452F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0EBF55-424F-43D5-AFBC-C3863189FCF9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EDB5-E14A-4C42-A669-0443F438D9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41D623-AC16-4D8A-BA22-E0787B2B327A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B47B-2AA2-437D-B639-33115D4AE8C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8959B5-05EA-4FAD-B5DB-019502CB963F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B7E2-8E35-4C03-8505-67E533F2D5B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190337-FB40-4964-AFB9-8ABC2A8AE458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3138-A4BF-435F-A0CC-9103EF50E75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5A9792-5F85-4A57-81EA-7ACC6B61A85B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BCDE-8F6F-4B07-AAC0-B066E20AB3C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43313" y="63579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91A748-9B21-40E4-B09E-1680C948C66E}" type="datetime1">
              <a:rPr lang="nl-NL">
                <a:solidFill>
                  <a:prstClr val="black"/>
                </a:solidFill>
              </a:rPr>
              <a:pPr>
                <a:defRPr/>
              </a:pPr>
              <a:t>28-7-2014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27F0-1611-4447-9855-146B03C53C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m b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4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35344-F8EE-4AAB-A573-A987A38BC31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28-7-2014</a:t>
            </a:fld>
            <a:r>
              <a:rPr lang="nl-NL">
                <a:solidFill>
                  <a:prstClr val="black">
                    <a:tint val="75000"/>
                  </a:prstClr>
                </a:solidFill>
              </a:rPr>
              <a:t>      </a:t>
            </a:r>
            <a:fld id="{97349D7E-8AA3-4CE1-8F44-19DB0FB111D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0" y="639445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213475"/>
            <a:ext cx="8715375" cy="1588"/>
          </a:xfrm>
          <a:prstGeom prst="line">
            <a:avLst/>
          </a:prstGeom>
          <a:ln w="19050">
            <a:solidFill>
              <a:srgbClr val="ECE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5375" y="6211888"/>
            <a:ext cx="428625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Friz Quadrata Std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m bac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4438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4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35344-F8EE-4AAB-A573-A987A38BC31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28-7-2014</a:t>
            </a:fld>
            <a:r>
              <a:rPr lang="nl-NL">
                <a:solidFill>
                  <a:prstClr val="black">
                    <a:tint val="75000"/>
                  </a:prstClr>
                </a:solidFill>
              </a:rPr>
              <a:t>      </a:t>
            </a:r>
            <a:fld id="{97349D7E-8AA3-4CE1-8F44-19DB0FB111D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0" y="639445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6213475"/>
            <a:ext cx="8715375" cy="1588"/>
          </a:xfrm>
          <a:prstGeom prst="line">
            <a:avLst/>
          </a:prstGeom>
          <a:ln w="19050">
            <a:solidFill>
              <a:srgbClr val="ECE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15375" y="6211888"/>
            <a:ext cx="428625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Friz Quadrata Std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iz Quadrata St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riz Quadrata St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19200"/>
            <a:ext cx="7634288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Potential </a:t>
            </a:r>
            <a:r>
              <a:rPr lang="en-US" dirty="0"/>
              <a:t>for water buffering </a:t>
            </a:r>
            <a:br>
              <a:rPr lang="en-US" dirty="0"/>
            </a:br>
            <a:r>
              <a:rPr lang="en-US" sz="2800" dirty="0"/>
              <a:t>A landscape based approach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019800"/>
            <a:ext cx="21816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  <a:cs typeface="Arial" charset="0"/>
              </a:rPr>
              <a:t>www.acaciawater.com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iz Quadrata Std" pitchFamily="34" charset="0"/>
              <a:cs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219200" y="3200400"/>
            <a:ext cx="77104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iz Quadrata Std" pitchFamily="34" charset="0"/>
                <a:ea typeface="+mj-ea"/>
                <a:cs typeface="+mj-cs"/>
              </a:rPr>
              <a:t>Lieselotte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iz Quadrata Std" pitchFamily="34" charset="0"/>
                <a:ea typeface="+mj-ea"/>
                <a:cs typeface="+mj-cs"/>
              </a:rPr>
              <a:t> Tolk, et al.</a:t>
            </a: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iz Quadrata Std" pitchFamily="34" charset="0"/>
              <a:ea typeface="+mj-ea"/>
              <a:cs typeface="+mj-cs"/>
            </a:endParaRPr>
          </a:p>
        </p:txBody>
      </p:sp>
      <p:pic>
        <p:nvPicPr>
          <p:cNvPr id="7" name="Picture 9" descr="Millenium Water Alli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2010576" cy="1152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3" descr="C:\Projdirs\420 3R boekje\Tabellen fotos en tekst van Lenneke\profit_storage_pics\Aqua-4-all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69862"/>
            <a:ext cx="1519700" cy="1303702"/>
          </a:xfrm>
          <a:prstGeom prst="rect">
            <a:avLst/>
          </a:prstGeom>
          <a:noFill/>
        </p:spPr>
      </p:pic>
      <p:pic>
        <p:nvPicPr>
          <p:cNvPr id="18434" name="Picture 2" descr="I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6096000"/>
            <a:ext cx="933450" cy="60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Dialogue based on locally </a:t>
            </a:r>
            <a:r>
              <a:rPr lang="en-US" dirty="0" smtClean="0"/>
              <a:t>known </a:t>
            </a:r>
            <a:r>
              <a:rPr lang="en-US" dirty="0" smtClean="0"/>
              <a:t>possibilities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=&gt; Becomes dialogue </a:t>
            </a:r>
            <a:r>
              <a:rPr lang="en-US" dirty="0" smtClean="0"/>
              <a:t>based on the </a:t>
            </a:r>
            <a:r>
              <a:rPr lang="en-US" dirty="0" smtClean="0"/>
              <a:t>broader </a:t>
            </a:r>
            <a:r>
              <a:rPr lang="en-US" dirty="0" smtClean="0"/>
              <a:t>possibilities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16" b="27116"/>
          <a:stretch/>
        </p:blipFill>
        <p:spPr bwMode="auto">
          <a:xfrm>
            <a:off x="5562600" y="4800600"/>
            <a:ext cx="300341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76600"/>
            <a:ext cx="2819400" cy="246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Informed decision making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D:\Documents\EARP\KALDRR\3R-MUS\Implementing Phase\April national meeting\Community meeting Eyrib, Wajir 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29"/>
          <a:stretch>
            <a:fillRect/>
          </a:stretch>
        </p:blipFill>
        <p:spPr bwMode="auto">
          <a:xfrm>
            <a:off x="762000" y="2362200"/>
            <a:ext cx="2971800" cy="1985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landscap</a:t>
            </a:r>
            <a:r>
              <a:rPr lang="en-US" dirty="0" smtClean="0"/>
              <a:t>e based</a:t>
            </a:r>
            <a:r>
              <a:rPr lang="en-US" dirty="0" smtClean="0"/>
              <a:t> approach can be beneficial </a:t>
            </a:r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Implementing organizations: </a:t>
            </a:r>
          </a:p>
          <a:p>
            <a:pPr>
              <a:buNone/>
            </a:pPr>
            <a:r>
              <a:rPr lang="en-US" dirty="0" smtClean="0"/>
              <a:t>framework to determining the options for interventions to implement</a:t>
            </a:r>
          </a:p>
          <a:p>
            <a:pPr>
              <a:buNone/>
            </a:pPr>
            <a:r>
              <a:rPr lang="en-US" dirty="0" smtClean="0"/>
              <a:t>an indication of the options to consider in an area in Northern Kenya when applying for funding</a:t>
            </a:r>
          </a:p>
          <a:p>
            <a:r>
              <a:rPr lang="en-US" b="1" dirty="0" smtClean="0"/>
              <a:t>Policy makers and coordinating bodies: </a:t>
            </a:r>
          </a:p>
          <a:p>
            <a:pPr>
              <a:buNone/>
            </a:pPr>
            <a:r>
              <a:rPr lang="en-US" dirty="0" smtClean="0"/>
              <a:t>evaluate and advice on planning of implementing organization</a:t>
            </a:r>
          </a:p>
          <a:p>
            <a:r>
              <a:rPr lang="en-US" b="1" dirty="0" smtClean="0"/>
              <a:t>Funding organizations: </a:t>
            </a:r>
          </a:p>
          <a:p>
            <a:pPr>
              <a:buNone/>
            </a:pPr>
            <a:r>
              <a:rPr lang="en-US" dirty="0" smtClean="0"/>
              <a:t>indicate different options to provide funding for</a:t>
            </a:r>
          </a:p>
          <a:p>
            <a:pPr>
              <a:buNone/>
            </a:pPr>
            <a:r>
              <a:rPr lang="en-US" dirty="0" smtClean="0"/>
              <a:t>provide an example of a feasibility phase which could be beneficial as a part of project calls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Zones </a:t>
            </a:r>
            <a:r>
              <a:rPr lang="en-US" sz="2200" dirty="0" smtClean="0"/>
              <a:t>with various </a:t>
            </a:r>
            <a:r>
              <a:rPr lang="en-US" sz="2200" dirty="0" smtClean="0"/>
              <a:t>characteristics are </a:t>
            </a:r>
            <a:r>
              <a:rPr lang="en-US" sz="2200" dirty="0" smtClean="0"/>
              <a:t>identified </a:t>
            </a:r>
            <a:r>
              <a:rPr lang="en-US" sz="2200" dirty="0" smtClean="0"/>
              <a:t>in Northern Kenya, each with its own 3R potential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This provides i</a:t>
            </a:r>
            <a:r>
              <a:rPr lang="en-US" sz="2200" dirty="0" smtClean="0"/>
              <a:t>nspiration to export good practices from one area to another</a:t>
            </a:r>
          </a:p>
          <a:p>
            <a:pPr>
              <a:buNone/>
            </a:pPr>
            <a:r>
              <a:rPr lang="en-US" sz="2200" dirty="0" smtClean="0"/>
              <a:t>The 3R potential map </a:t>
            </a:r>
            <a:r>
              <a:rPr lang="en-US" sz="2200" dirty="0" smtClean="0"/>
              <a:t>provides </a:t>
            </a:r>
            <a:r>
              <a:rPr lang="en-US" sz="2200" dirty="0" smtClean="0"/>
              <a:t>guidance for implementing organizations, policy makers, coordinating bodies, and funding organizations</a:t>
            </a:r>
          </a:p>
          <a:p>
            <a:pPr>
              <a:buNone/>
            </a:pPr>
            <a:r>
              <a:rPr lang="en-US" sz="2200" dirty="0" smtClean="0"/>
              <a:t>General data should be complemented with local, site specific </a:t>
            </a:r>
            <a:r>
              <a:rPr lang="en-US" sz="2200" dirty="0" smtClean="0"/>
              <a:t>information before implementation</a:t>
            </a:r>
          </a:p>
          <a:p>
            <a:pPr>
              <a:buNone/>
            </a:pPr>
            <a:r>
              <a:rPr lang="en-US" sz="2200" dirty="0" smtClean="0"/>
              <a:t>The approach developed for Northern Kenya is applicable for various regions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 descr="2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F3CB-1858-4B31-9C46-BF26E54D752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8596" y="4000504"/>
            <a:ext cx="856805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SOMETIMES YOU ARE STANDING </a:t>
            </a:r>
          </a:p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ON A SOLUTION </a:t>
            </a:r>
          </a:p>
          <a:p>
            <a:pPr algn="ctr"/>
            <a:r>
              <a:rPr lang="nl-NL" sz="4000" b="1" dirty="0" smtClean="0">
                <a:solidFill>
                  <a:schemeClr val="bg1"/>
                </a:solidFill>
              </a:rPr>
              <a:t>WITHOUT KNOWING IT</a:t>
            </a:r>
            <a:endParaRPr lang="nl-NL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110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2438400"/>
            <a:ext cx="4876800" cy="3706687"/>
          </a:xfrm>
          <a:prstGeom prst="rect">
            <a:avLst/>
          </a:prstGeom>
          <a:noFill/>
        </p:spPr>
      </p:pic>
      <p:pic>
        <p:nvPicPr>
          <p:cNvPr id="5" name="Picture 2" descr="P110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4589715" cy="3708000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5334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Goal: identify 3R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 options to buffer water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based on the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 characteristics of the landscape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iz Quadrata St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nl-NL" dirty="0" err="1" smtClean="0"/>
              <a:t>Characteristics</a:t>
            </a:r>
            <a:r>
              <a:rPr lang="nl-NL" dirty="0" smtClean="0"/>
              <a:t> of </a:t>
            </a:r>
            <a:r>
              <a:rPr lang="nl-NL" dirty="0" err="1" smtClean="0"/>
              <a:t>suitable</a:t>
            </a:r>
            <a:r>
              <a:rPr lang="nl-NL" dirty="0" smtClean="0"/>
              <a:t> 3R </a:t>
            </a:r>
            <a:r>
              <a:rPr lang="nl-NL" dirty="0" err="1" smtClean="0"/>
              <a:t>option</a:t>
            </a:r>
            <a:r>
              <a:rPr lang="nl-NL" dirty="0" err="1" smtClean="0"/>
              <a:t>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4438"/>
            <a:ext cx="6934200" cy="4911725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/>
              <a:t> </a:t>
            </a:r>
          </a:p>
          <a:p>
            <a:r>
              <a:rPr lang="en-US" sz="2200" dirty="0" smtClean="0"/>
              <a:t>Area specific, incorporating the possibilities and limitation of the </a:t>
            </a:r>
            <a:r>
              <a:rPr lang="en-US" sz="2200" b="1" dirty="0" smtClean="0">
                <a:solidFill>
                  <a:srgbClr val="FF0000"/>
                </a:solidFill>
              </a:rPr>
              <a:t>physical landscape</a:t>
            </a:r>
          </a:p>
          <a:p>
            <a:endParaRPr lang="en-US" sz="2200" dirty="0" smtClean="0"/>
          </a:p>
          <a:p>
            <a:r>
              <a:rPr lang="en-US" sz="2200" dirty="0" smtClean="0"/>
              <a:t>Local demand driven, fitting in the </a:t>
            </a:r>
            <a:r>
              <a:rPr lang="en-US" sz="2200" b="1" dirty="0" smtClean="0">
                <a:solidFill>
                  <a:srgbClr val="FF0000"/>
                </a:solidFill>
              </a:rPr>
              <a:t>socio-economic landscape</a:t>
            </a:r>
            <a:r>
              <a:rPr lang="en-US" sz="2200" dirty="0" smtClean="0"/>
              <a:t> of the specific area</a:t>
            </a:r>
            <a:endParaRPr lang="nl-NL" sz="2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7162800" y="1295400"/>
            <a:ext cx="1752600" cy="1600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 I</a:t>
            </a:r>
            <a:endParaRPr lang="en-US" sz="4000" b="1" dirty="0"/>
          </a:p>
        </p:txBody>
      </p:sp>
      <p:sp>
        <p:nvSpPr>
          <p:cNvPr id="5" name="Rechthoek 4"/>
          <p:cNvSpPr/>
          <p:nvPr/>
        </p:nvSpPr>
        <p:spPr>
          <a:xfrm>
            <a:off x="457200" y="1524000"/>
            <a:ext cx="8534400" cy="1066800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Lieselotte.ACACIAWATER\AppData\Local\Microsoft\Windows\Temporary Internet Files\Content.Outlook\FWGVR6F1\DSC_0712.JPG"/>
          <p:cNvPicPr>
            <a:picLocks noChangeAspect="1" noChangeArrowheads="1"/>
          </p:cNvPicPr>
          <p:nvPr/>
        </p:nvPicPr>
        <p:blipFill>
          <a:blip r:embed="rId2" cstate="print"/>
          <a:srcRect l="41925" t="-155"/>
          <a:stretch>
            <a:fillRect/>
          </a:stretch>
        </p:blipFill>
        <p:spPr bwMode="auto">
          <a:xfrm>
            <a:off x="5181600" y="3730992"/>
            <a:ext cx="2784712" cy="3203208"/>
          </a:xfrm>
          <a:prstGeom prst="rect">
            <a:avLst/>
          </a:prstGeom>
          <a:noFill/>
        </p:spPr>
      </p:pic>
      <p:sp>
        <p:nvSpPr>
          <p:cNvPr id="7" name="Ovaal 6"/>
          <p:cNvSpPr/>
          <p:nvPr/>
        </p:nvSpPr>
        <p:spPr>
          <a:xfrm>
            <a:off x="7162800" y="2743200"/>
            <a:ext cx="1752600" cy="1600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 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Various</a:t>
            </a:r>
            <a:r>
              <a:rPr lang="nl-NL" dirty="0" smtClean="0"/>
              <a:t> </a:t>
            </a:r>
            <a:r>
              <a:rPr lang="nl-NL" dirty="0" err="1" smtClean="0"/>
              <a:t>options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water </a:t>
            </a:r>
            <a:r>
              <a:rPr lang="nl-NL" dirty="0" err="1" smtClean="0"/>
              <a:t>storage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81" y="1447800"/>
            <a:ext cx="881371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fits where in the landscape?</a:t>
            </a:r>
            <a:endParaRPr lang="nl-NL" dirty="0"/>
          </a:p>
        </p:txBody>
      </p:sp>
      <p:pic>
        <p:nvPicPr>
          <p:cNvPr id="6" name="Content Placeholder 5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901045"/>
            <a:ext cx="8429653" cy="59569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F3CB-1858-4B31-9C46-BF26E54D752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838200" y="1447800"/>
            <a:ext cx="38862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E.g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Geological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formations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Elevation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and topography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Soil characteristics</a:t>
            </a:r>
          </a:p>
          <a:p>
            <a:pPr marL="342900" indent="-342900" fontAlgn="base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Flow accumulation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defRPr/>
            </a:pPr>
            <a:endParaRPr lang="en-U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200" noProof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 err="1" smtClean="0">
                <a:latin typeface="Friz Quadrata Std" pitchFamily="34" charset="0"/>
                <a:ea typeface="+mj-ea"/>
                <a:cs typeface="+mj-cs"/>
              </a:rPr>
              <a:t>Depends</a:t>
            </a:r>
            <a:r>
              <a:rPr lang="nl-NL" sz="3200" b="1" dirty="0" smtClean="0">
                <a:latin typeface="Friz Quadrata Std" pitchFamily="34" charset="0"/>
                <a:ea typeface="+mj-ea"/>
                <a:cs typeface="+mj-cs"/>
              </a:rPr>
              <a:t> </a:t>
            </a:r>
            <a:r>
              <a:rPr lang="nl-NL" sz="3200" b="1" dirty="0" err="1" smtClean="0">
                <a:latin typeface="Friz Quadrata Std" pitchFamily="34" charset="0"/>
                <a:ea typeface="+mj-ea"/>
                <a:cs typeface="+mj-cs"/>
              </a:rPr>
              <a:t>on</a:t>
            </a:r>
            <a:r>
              <a:rPr lang="nl-NL" sz="3200" b="1" dirty="0" smtClean="0">
                <a:latin typeface="Friz Quadrata Std" pitchFamily="34" charset="0"/>
                <a:ea typeface="+mj-ea"/>
                <a:cs typeface="+mj-cs"/>
              </a:rPr>
              <a:t> the landscape </a:t>
            </a:r>
            <a:r>
              <a:rPr lang="nl-NL" sz="3200" b="1" dirty="0" err="1" smtClean="0">
                <a:latin typeface="Friz Quadrata Std" pitchFamily="34" charset="0"/>
                <a:ea typeface="+mj-ea"/>
                <a:cs typeface="+mj-cs"/>
              </a:rPr>
              <a:t>characteristics</a:t>
            </a:r>
            <a:endParaRPr lang="nl-NL" sz="3200" b="1" dirty="0">
              <a:latin typeface="Friz Quadrata Std" pitchFamily="34" charset="0"/>
              <a:ea typeface="+mj-ea"/>
              <a:cs typeface="+mj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343400" y="1905000"/>
            <a:ext cx="4343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Impermeable and permeable layers in th</a:t>
            </a: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subsurface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Infiltration rates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Sediment in the riverbeds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Depth of the </a:t>
            </a:r>
            <a:r>
              <a:rPr lang="en-U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hardrock</a:t>
            </a: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X:\Fotos\MWA Marsabit mei 2013 - selectie\P1070905.JPG"/>
          <p:cNvPicPr>
            <a:picLocks noChangeAspect="1" noChangeArrowheads="1"/>
          </p:cNvPicPr>
          <p:nvPr/>
        </p:nvPicPr>
        <p:blipFill>
          <a:blip r:embed="rId2" cstate="print"/>
          <a:srcRect l="23810" t="1587" r="11905" b="8295"/>
          <a:stretch>
            <a:fillRect/>
          </a:stretch>
        </p:blipFill>
        <p:spPr bwMode="auto">
          <a:xfrm>
            <a:off x="228600" y="1295400"/>
            <a:ext cx="2362200" cy="2483556"/>
          </a:xfrm>
          <a:prstGeom prst="rect">
            <a:avLst/>
          </a:prstGeom>
          <a:noFill/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03138-A4BF-435F-A0CC-9103EF50E75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ep 6"/>
          <p:cNvGrpSpPr/>
          <p:nvPr/>
        </p:nvGrpSpPr>
        <p:grpSpPr>
          <a:xfrm>
            <a:off x="2057400" y="1219200"/>
            <a:ext cx="5041089" cy="5486400"/>
            <a:chOff x="1002232" y="122999"/>
            <a:chExt cx="6018431" cy="625146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8511" y="122999"/>
              <a:ext cx="3562152" cy="324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2938" y="1685866"/>
              <a:ext cx="3372607" cy="3065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2232" y="3596036"/>
              <a:ext cx="3342527" cy="2778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04800" y="228600"/>
            <a:ext cx="8610600" cy="1143000"/>
          </a:xfrm>
          <a:prstGeom prst="rect">
            <a:avLst/>
          </a:prstGeo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Analysis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of  </a:t>
            </a:r>
            <a:r>
              <a:rPr lang="en-US" sz="3200" b="1" dirty="0" smtClean="0">
                <a:latin typeface="Friz Quadrata Std" pitchFamily="34" charset="0"/>
                <a:ea typeface="+mj-ea"/>
                <a:cs typeface="+mj-cs"/>
              </a:rPr>
              <a:t>the </a:t>
            </a:r>
            <a:r>
              <a:rPr lang="en-US" sz="3200" b="1" dirty="0" smtClean="0">
                <a:latin typeface="Friz Quadrata Std" pitchFamily="34" charset="0"/>
                <a:ea typeface="+mj-ea"/>
                <a:cs typeface="+mj-cs"/>
              </a:rPr>
              <a:t>various information </a:t>
            </a:r>
            <a:r>
              <a:rPr lang="en-US" sz="3200" b="1" dirty="0" smtClean="0">
                <a:latin typeface="Friz Quadrata Std" pitchFamily="34" charset="0"/>
                <a:ea typeface="+mj-ea"/>
                <a:cs typeface="+mj-cs"/>
              </a:rPr>
              <a:t>sources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iz Quadrata Std" pitchFamily="34" charset="0"/>
              <a:ea typeface="+mj-ea"/>
              <a:cs typeface="+mj-cs"/>
            </a:endParaRPr>
          </a:p>
        </p:txBody>
      </p:sp>
      <p:pic>
        <p:nvPicPr>
          <p:cNvPr id="1029" name="Picture 5" descr="X:\Fotos\MWA Marsabit mei 2013 - selectie\P1070859.JPG"/>
          <p:cNvPicPr>
            <a:picLocks noChangeAspect="1" noChangeArrowheads="1"/>
          </p:cNvPicPr>
          <p:nvPr/>
        </p:nvPicPr>
        <p:blipFill>
          <a:blip r:embed="rId6" cstate="print"/>
          <a:srcRect b="8109"/>
          <a:stretch>
            <a:fillRect/>
          </a:stretch>
        </p:blipFill>
        <p:spPr bwMode="auto">
          <a:xfrm>
            <a:off x="6248400" y="4114800"/>
            <a:ext cx="21145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545" y="0"/>
            <a:ext cx="7915855" cy="69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A90E1-CD47-4257-A349-580CD701F5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What fits where in the Northern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iz Quadrata Std" pitchFamily="34" charset="0"/>
                <a:ea typeface="+mj-ea"/>
                <a:cs typeface="+mj-cs"/>
              </a:rPr>
              <a:t>Kenya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iz Quadrata Std" pitchFamily="34" charset="0"/>
              <a:ea typeface="+mj-ea"/>
              <a:cs typeface="+mj-cs"/>
            </a:endParaRPr>
          </a:p>
        </p:txBody>
      </p:sp>
      <p:sp>
        <p:nvSpPr>
          <p:cNvPr id="9" name="Ovaal 8"/>
          <p:cNvSpPr/>
          <p:nvPr/>
        </p:nvSpPr>
        <p:spPr>
          <a:xfrm rot="1291990">
            <a:off x="6845567" y="4971636"/>
            <a:ext cx="1064285" cy="695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5410200" y="48006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5943600" y="35052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4953000" y="39624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6324600" y="30480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5334000" y="5181601"/>
            <a:ext cx="228601" cy="304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>
            <a:endCxn id="15" idx="4"/>
          </p:cNvCxnSpPr>
          <p:nvPr/>
        </p:nvCxnSpPr>
        <p:spPr>
          <a:xfrm flipV="1">
            <a:off x="5029200" y="4343400"/>
            <a:ext cx="1905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4267200" y="541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Sanddam potential</a:t>
            </a:r>
            <a:endParaRPr lang="en-US" dirty="0"/>
          </a:p>
        </p:txBody>
      </p:sp>
      <p:sp>
        <p:nvSpPr>
          <p:cNvPr id="30" name="Tekstvak 29"/>
          <p:cNvSpPr txBox="1"/>
          <p:nvPr/>
        </p:nvSpPr>
        <p:spPr>
          <a:xfrm>
            <a:off x="6096000" y="2133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groundwater potential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kstvak 31"/>
          <p:cNvSpPr txBox="1"/>
          <p:nvPr/>
        </p:nvSpPr>
        <p:spPr>
          <a:xfrm>
            <a:off x="7086600" y="3733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effective water pan potential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4" name="Rechte verbindingslijn met pijl 33"/>
          <p:cNvCxnSpPr/>
          <p:nvPr/>
        </p:nvCxnSpPr>
        <p:spPr>
          <a:xfrm flipH="1">
            <a:off x="7543800" y="4648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al 15"/>
          <p:cNvSpPr/>
          <p:nvPr/>
        </p:nvSpPr>
        <p:spPr>
          <a:xfrm rot="5400000">
            <a:off x="2019300" y="22479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1905000" y="2590800"/>
            <a:ext cx="228601" cy="304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914400" y="2743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Subsurface </a:t>
            </a:r>
            <a:r>
              <a:rPr lang="en-US" dirty="0" smtClean="0"/>
              <a:t>dam </a:t>
            </a:r>
            <a:r>
              <a:rPr lang="en-US" dirty="0" smtClean="0"/>
              <a:t>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3" grpId="0" animBg="1"/>
      <p:bldP spid="15" grpId="0" animBg="1"/>
      <p:bldP spid="29" grpId="0"/>
      <p:bldP spid="30" grpId="0"/>
      <p:bldP spid="32" grpId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</a:t>
            </a:r>
            <a:r>
              <a:rPr lang="en-US" dirty="0" smtClean="0"/>
              <a:t>to use the 3R map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Inspiration for interventions in addition to those currently applied in an area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Indicate possible target regions to apply specific kinds of interventions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As a base to work on an area integrated view, e.g. to connect examples in different areas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Font typeface="Symbol"/>
              <a:buChar char="Þ"/>
            </a:pPr>
            <a:r>
              <a:rPr lang="en-US" dirty="0" smtClean="0"/>
              <a:t>overall: as an inspirational / planning / evaluation tool for the feasibility phase</a:t>
            </a:r>
          </a:p>
          <a:p>
            <a:pPr algn="ctr">
              <a:buFont typeface="Symbol"/>
              <a:buChar char="Þ"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standa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standa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</TotalTime>
  <Words>378</Words>
  <Application>Microsoft Office PowerPoint</Application>
  <PresentationFormat>Diavoorstelling (4:3)</PresentationFormat>
  <Paragraphs>78</Paragraphs>
  <Slides>13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Presentation_standaard</vt:lpstr>
      <vt:lpstr>1_Presentation_standaard</vt:lpstr>
      <vt:lpstr> Potential for water buffering  A landscape based approach </vt:lpstr>
      <vt:lpstr>Dia 2</vt:lpstr>
      <vt:lpstr>Characteristics of suitable 3R options</vt:lpstr>
      <vt:lpstr>Various options for water storage</vt:lpstr>
      <vt:lpstr>What fits where in the landscape?</vt:lpstr>
      <vt:lpstr>Dia 6</vt:lpstr>
      <vt:lpstr>Dia 7</vt:lpstr>
      <vt:lpstr>Dia 8</vt:lpstr>
      <vt:lpstr>Ways to use the 3R map</vt:lpstr>
      <vt:lpstr>Informed decision making</vt:lpstr>
      <vt:lpstr>The landscape based approach can be beneficial for</vt:lpstr>
      <vt:lpstr>Summarizing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Watersupply – the 3R approach</dc:title>
  <dc:creator>Lieselotte Tolk</dc:creator>
  <cp:lastModifiedBy>Lieselotte Tolk</cp:lastModifiedBy>
  <cp:revision>134</cp:revision>
  <dcterms:created xsi:type="dcterms:W3CDTF">2012-02-06T14:00:29Z</dcterms:created>
  <dcterms:modified xsi:type="dcterms:W3CDTF">2014-07-28T20:27:05Z</dcterms:modified>
</cp:coreProperties>
</file>