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8" r:id="rId9"/>
    <p:sldId id="270" r:id="rId10"/>
    <p:sldId id="262" r:id="rId11"/>
    <p:sldId id="263" r:id="rId12"/>
    <p:sldId id="264" r:id="rId13"/>
    <p:sldId id="265" r:id="rId14"/>
    <p:sldId id="267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216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37D980C-2827-4714-A71E-7C7DCCDFB133}" type="datetimeFigureOut">
              <a:rPr lang="en-GB" smtClean="0"/>
              <a:pPr/>
              <a:t>11/11/14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71C33EA-D3D5-419B-9DE5-2126D26446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980C-2827-4714-A71E-7C7DCCDFB133}" type="datetimeFigureOut">
              <a:rPr lang="en-GB" smtClean="0"/>
              <a:pPr/>
              <a:t>11/11/14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33EA-D3D5-419B-9DE5-2126D26446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980C-2827-4714-A71E-7C7DCCDFB133}" type="datetimeFigureOut">
              <a:rPr lang="en-GB" smtClean="0"/>
              <a:pPr/>
              <a:t>11/11/14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33EA-D3D5-419B-9DE5-2126D26446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7D980C-2827-4714-A71E-7C7DCCDFB133}" type="datetimeFigureOut">
              <a:rPr lang="en-GB" smtClean="0"/>
              <a:pPr/>
              <a:t>11/11/14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C33EA-D3D5-419B-9DE5-2126D26446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37D980C-2827-4714-A71E-7C7DCCDFB133}" type="datetimeFigureOut">
              <a:rPr lang="en-GB" smtClean="0"/>
              <a:pPr/>
              <a:t>11/11/14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71C33EA-D3D5-419B-9DE5-2126D26446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980C-2827-4714-A71E-7C7DCCDFB133}" type="datetimeFigureOut">
              <a:rPr lang="en-GB" smtClean="0"/>
              <a:pPr/>
              <a:t>11/11/14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33EA-D3D5-419B-9DE5-2126D26446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980C-2827-4714-A71E-7C7DCCDFB133}" type="datetimeFigureOut">
              <a:rPr lang="en-GB" smtClean="0"/>
              <a:pPr/>
              <a:t>11/11/14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33EA-D3D5-419B-9DE5-2126D26446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7D980C-2827-4714-A71E-7C7DCCDFB133}" type="datetimeFigureOut">
              <a:rPr lang="en-GB" smtClean="0"/>
              <a:pPr/>
              <a:t>11/11/14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C33EA-D3D5-419B-9DE5-2126D26446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980C-2827-4714-A71E-7C7DCCDFB133}" type="datetimeFigureOut">
              <a:rPr lang="en-GB" smtClean="0"/>
              <a:pPr/>
              <a:t>11/11/14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33EA-D3D5-419B-9DE5-2126D26446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7D980C-2827-4714-A71E-7C7DCCDFB133}" type="datetimeFigureOut">
              <a:rPr lang="en-GB" smtClean="0"/>
              <a:pPr/>
              <a:t>11/11/14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C33EA-D3D5-419B-9DE5-2126D26446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7D980C-2827-4714-A71E-7C7DCCDFB133}" type="datetimeFigureOut">
              <a:rPr lang="en-GB" smtClean="0"/>
              <a:pPr/>
              <a:t>11/11/14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C33EA-D3D5-419B-9DE5-2126D26446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7D980C-2827-4714-A71E-7C7DCCDFB133}" type="datetimeFigureOut">
              <a:rPr lang="en-GB" smtClean="0"/>
              <a:pPr/>
              <a:t>11/11/14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C33EA-D3D5-419B-9DE5-2126D26446A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aterjournalistsafrica.wordpress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aterjournalistsafrica.wordpress.com/tag/lake-mburo-national-park/" TargetMode="External"/><Relationship Id="rId4" Type="http://schemas.openxmlformats.org/officeDocument/2006/relationships/hyperlink" Target="http://waterjournalistsafrica.wordpress.com/2014/07/18/cameroon-marine-litter-threatens-aquatic-life-and-human-health/" TargetMode="External"/><Relationship Id="rId5" Type="http://schemas.openxmlformats.org/officeDocument/2006/relationships/hyperlink" Target="https://waterjournalistsafrica.wordpress.com/2011/06/24/uganda-pictures-to-tell-the-dilemma-adah-and-shakira%E2%80%99s-story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aterjournalistsafrica.wordpress.com/2014/09/12/malawi-wonders-of-water-user-associations-wuas-in-malawi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556792"/>
            <a:ext cx="5400600" cy="158417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TheWaterChannel Webinar:</a:t>
            </a:r>
            <a:br>
              <a:rPr lang="en-GB" dirty="0" smtClean="0"/>
            </a:br>
            <a:r>
              <a:rPr lang="en-GB" dirty="0" smtClean="0"/>
              <a:t>Water </a:t>
            </a:r>
            <a:r>
              <a:rPr lang="en-GB" dirty="0"/>
              <a:t>and Sanitation in the Media: Relegated to the </a:t>
            </a:r>
            <a:r>
              <a:rPr lang="en-GB" dirty="0" smtClean="0"/>
              <a:t>Side-lines?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3713584"/>
            <a:ext cx="6172200" cy="1371600"/>
          </a:xfrm>
        </p:spPr>
        <p:txBody>
          <a:bodyPr/>
          <a:lstStyle/>
          <a:p>
            <a:r>
              <a:rPr lang="en-GB" dirty="0" smtClean="0"/>
              <a:t>By Fredrick </a:t>
            </a:r>
            <a:r>
              <a:rPr lang="en-GB" dirty="0" err="1" smtClean="0"/>
              <a:t>Mugira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5" descr="Adah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-27385"/>
            <a:ext cx="5215508" cy="695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94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 </a:t>
            </a:r>
            <a:r>
              <a:rPr lang="en-GB" dirty="0" smtClean="0"/>
              <a:t>Some African journalists are </a:t>
            </a:r>
            <a:r>
              <a:rPr lang="en-GB" dirty="0"/>
              <a:t>defying media </a:t>
            </a:r>
            <a:r>
              <a:rPr lang="en-GB" dirty="0" smtClean="0"/>
              <a:t>preferences</a:t>
            </a:r>
            <a:r>
              <a:rPr lang="en-GB" dirty="0"/>
              <a:t>, and have formed social </a:t>
            </a:r>
            <a:r>
              <a:rPr lang="en-GB" dirty="0" smtClean="0"/>
              <a:t>media </a:t>
            </a:r>
            <a:r>
              <a:rPr lang="en-GB" dirty="0"/>
              <a:t>networks and platforms to </a:t>
            </a:r>
            <a:r>
              <a:rPr lang="en-GB" dirty="0" smtClean="0"/>
              <a:t>enhance WASH awareness</a:t>
            </a:r>
          </a:p>
          <a:p>
            <a:r>
              <a:rPr lang="en-GB" dirty="0" err="1" smtClean="0"/>
              <a:t>Eg</a:t>
            </a:r>
            <a:r>
              <a:rPr lang="en-GB" dirty="0" smtClean="0"/>
              <a:t>. Water Journalist </a:t>
            </a:r>
            <a:r>
              <a:rPr lang="en-GB" dirty="0"/>
              <a:t>Africa (WJA)- journalists </a:t>
            </a:r>
            <a:r>
              <a:rPr lang="en-GB" dirty="0" smtClean="0"/>
              <a:t>addresses topics on water </a:t>
            </a:r>
            <a:r>
              <a:rPr lang="en-GB" dirty="0"/>
              <a:t>and sanitation. </a:t>
            </a:r>
          </a:p>
          <a:p>
            <a:r>
              <a:rPr lang="en-GB" dirty="0" smtClean="0"/>
              <a:t>Established in March </a:t>
            </a:r>
            <a:r>
              <a:rPr lang="en-GB" dirty="0"/>
              <a:t>2011 </a:t>
            </a:r>
            <a:r>
              <a:rPr lang="en-GB" dirty="0" smtClean="0"/>
              <a:t>during UN </a:t>
            </a:r>
            <a:r>
              <a:rPr lang="en-GB" dirty="0"/>
              <a:t>Water </a:t>
            </a:r>
            <a:r>
              <a:rPr lang="en-GB" dirty="0" smtClean="0"/>
              <a:t>Day </a:t>
            </a:r>
            <a:r>
              <a:rPr lang="en-GB" dirty="0"/>
              <a:t>in Cape Town, </a:t>
            </a:r>
            <a:r>
              <a:rPr lang="en-GB" dirty="0" smtClean="0"/>
              <a:t>South Africa.</a:t>
            </a:r>
            <a:endParaRPr lang="en-GB" dirty="0"/>
          </a:p>
          <a:p>
            <a:r>
              <a:rPr lang="en-GB" dirty="0" smtClean="0"/>
              <a:t>Network now has over 500 active members</a:t>
            </a:r>
          </a:p>
          <a:p>
            <a:r>
              <a:rPr lang="en-GB" dirty="0" smtClean="0"/>
              <a:t>Membership is free </a:t>
            </a:r>
          </a:p>
          <a:p>
            <a:r>
              <a:rPr lang="en-GB" dirty="0" smtClean="0"/>
              <a:t>Are now using their newsletter WaterSan Perspective  </a:t>
            </a:r>
            <a:r>
              <a:rPr lang="en-GB" dirty="0" smtClean="0">
                <a:hlinkClick r:id="rId2"/>
              </a:rPr>
              <a:t>www.waterjournalistsafrica.wordpress.com</a:t>
            </a:r>
            <a:r>
              <a:rPr lang="en-GB" dirty="0" smtClean="0"/>
              <a:t>  </a:t>
            </a:r>
            <a:r>
              <a:rPr lang="en-GB" dirty="0"/>
              <a:t>to facilitate </a:t>
            </a:r>
            <a:r>
              <a:rPr lang="en-GB" dirty="0" smtClean="0"/>
              <a:t>communication </a:t>
            </a:r>
            <a:r>
              <a:rPr lang="en-GB" dirty="0"/>
              <a:t>between the public, policy-makers and technocrats </a:t>
            </a:r>
            <a:r>
              <a:rPr lang="en-GB" dirty="0" smtClean="0"/>
              <a:t>on </a:t>
            </a:r>
            <a:r>
              <a:rPr lang="en-GB" dirty="0"/>
              <a:t>the continent. </a:t>
            </a:r>
            <a:endParaRPr lang="en-GB" dirty="0" smtClean="0"/>
          </a:p>
          <a:p>
            <a:r>
              <a:rPr lang="en-GB" dirty="0" smtClean="0"/>
              <a:t>Posts </a:t>
            </a:r>
            <a:r>
              <a:rPr lang="en-GB" dirty="0"/>
              <a:t>do not </a:t>
            </a:r>
            <a:r>
              <a:rPr lang="en-GB" dirty="0" smtClean="0"/>
              <a:t>impact </a:t>
            </a:r>
            <a:r>
              <a:rPr lang="en-GB" dirty="0"/>
              <a:t>the online community, </a:t>
            </a:r>
            <a:r>
              <a:rPr lang="en-GB" dirty="0" smtClean="0"/>
              <a:t>but </a:t>
            </a:r>
            <a:r>
              <a:rPr lang="en-GB" dirty="0"/>
              <a:t>make waves in offline Africa </a:t>
            </a:r>
            <a:r>
              <a:rPr lang="en-GB" dirty="0" smtClean="0"/>
              <a:t>through </a:t>
            </a:r>
            <a:r>
              <a:rPr lang="en-GB" dirty="0"/>
              <a:t>information diffusion</a:t>
            </a:r>
            <a:endParaRPr lang="en-GB" dirty="0" smtClean="0"/>
          </a:p>
          <a:p>
            <a:r>
              <a:rPr lang="en-GB" dirty="0" smtClean="0"/>
              <a:t>95,210 views this morning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Journalists reporting WASH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512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WASH stories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Malawi: Water User Associations (WUAs) Bear Fruits:  By George </a:t>
            </a:r>
            <a:r>
              <a:rPr lang="en-US" dirty="0" err="1"/>
              <a:t>Mhango</a:t>
            </a:r>
            <a:r>
              <a:rPr lang="en-US" dirty="0"/>
              <a:t> </a:t>
            </a:r>
            <a:r>
              <a:rPr lang="en-US" u="sng" dirty="0">
                <a:hlinkClick r:id="rId2"/>
              </a:rPr>
              <a:t>http://waterjournalistsafrica.wordpress.com/2014/09/12/malawi-wonders-of-water-user-associations-wuas-in-malawi/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UGANDA: SHADOWS IN THE WATER. By Fredrick </a:t>
            </a:r>
            <a:r>
              <a:rPr lang="en-US" dirty="0" err="1"/>
              <a:t>Mugira</a:t>
            </a:r>
            <a:r>
              <a:rPr lang="en-US" dirty="0"/>
              <a:t>. </a:t>
            </a:r>
            <a:r>
              <a:rPr lang="en-US" dirty="0">
                <a:hlinkClick r:id="rId3"/>
              </a:rPr>
              <a:t>https://waterjournalistsafrica.wordpress.com/tag/lake-mburo-national-park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 </a:t>
            </a:r>
            <a:endParaRPr lang="en-US" dirty="0"/>
          </a:p>
          <a:p>
            <a:r>
              <a:rPr lang="en-US" dirty="0" smtClean="0"/>
              <a:t>Cameroon</a:t>
            </a:r>
            <a:r>
              <a:rPr lang="en-US" dirty="0"/>
              <a:t>: Marine Litter Threatens Aquatic Life and Human Health. By Edith </a:t>
            </a:r>
            <a:r>
              <a:rPr lang="en-US" dirty="0" err="1"/>
              <a:t>Achamukong</a:t>
            </a:r>
            <a:r>
              <a:rPr lang="en-US" dirty="0"/>
              <a:t> </a:t>
            </a:r>
            <a:r>
              <a:rPr lang="en-US" u="sng" dirty="0">
                <a:hlinkClick r:id="rId4"/>
              </a:rPr>
              <a:t>http://waterjournalistsafrica.wordpress.com/2014/07/18/cameroon-marine-litter-threatens-aquatic-life-and-human-health/</a:t>
            </a:r>
            <a:r>
              <a:rPr lang="en-US" dirty="0"/>
              <a:t> </a:t>
            </a:r>
          </a:p>
          <a:p>
            <a:r>
              <a:rPr lang="en-US" dirty="0" smtClean="0"/>
              <a:t>Uganda</a:t>
            </a:r>
            <a:r>
              <a:rPr lang="en-US" dirty="0"/>
              <a:t>: Pictures to Tell the </a:t>
            </a:r>
            <a:r>
              <a:rPr lang="en-US" dirty="0" smtClean="0"/>
              <a:t>Dilemma: </a:t>
            </a:r>
            <a:r>
              <a:rPr lang="en-US" dirty="0" err="1"/>
              <a:t>Adah</a:t>
            </a:r>
            <a:r>
              <a:rPr lang="en-US" dirty="0"/>
              <a:t> and </a:t>
            </a:r>
            <a:r>
              <a:rPr lang="en-US" dirty="0" err="1"/>
              <a:t>Shakira’s</a:t>
            </a:r>
            <a:r>
              <a:rPr lang="en-US" dirty="0"/>
              <a:t> Story. By Fredrick </a:t>
            </a:r>
            <a:r>
              <a:rPr lang="en-US" dirty="0" err="1"/>
              <a:t>Mugira</a:t>
            </a:r>
            <a:r>
              <a:rPr lang="en-US" dirty="0"/>
              <a:t>. </a:t>
            </a:r>
            <a:r>
              <a:rPr lang="en-US" u="sng" dirty="0">
                <a:hlinkClick r:id="rId5"/>
              </a:rPr>
              <a:t>https://waterjournalistsafrica.wordpress.com/2011/06/24/uganda-pictures-to-tell-the-dilemma-adah-and-shakira%E2%80%99s-story/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3988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WASH </a:t>
            </a:r>
            <a:r>
              <a:rPr lang="en-GB" dirty="0"/>
              <a:t>stories </a:t>
            </a:r>
            <a:r>
              <a:rPr lang="en-GB" dirty="0" smtClean="0"/>
              <a:t>that need </a:t>
            </a:r>
            <a:r>
              <a:rPr lang="en-GB" dirty="0"/>
              <a:t>to be reported most urgently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Integrity in the WASH sector</a:t>
            </a:r>
          </a:p>
          <a:p>
            <a:r>
              <a:rPr lang="en-GB" dirty="0" smtClean="0"/>
              <a:t>Prioritization of Water</a:t>
            </a:r>
            <a:r>
              <a:rPr lang="en-GB" dirty="0"/>
              <a:t>, Sanitation and Hygiene issues </a:t>
            </a:r>
            <a:r>
              <a:rPr lang="en-GB" dirty="0" smtClean="0"/>
              <a:t>in development </a:t>
            </a:r>
            <a:r>
              <a:rPr lang="en-GB" dirty="0"/>
              <a:t>agenda</a:t>
            </a:r>
            <a:endParaRPr lang="en-GB" dirty="0" smtClean="0"/>
          </a:p>
          <a:p>
            <a:r>
              <a:rPr lang="en-GB" dirty="0" smtClean="0"/>
              <a:t>Effects of climate change on WASH sector 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9667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</a:t>
            </a:r>
            <a:r>
              <a:rPr lang="en-GB" dirty="0" smtClean="0"/>
              <a:t>of specializing </a:t>
            </a:r>
            <a:r>
              <a:rPr lang="en-GB" dirty="0"/>
              <a:t>in </a:t>
            </a:r>
            <a:r>
              <a:rPr lang="en-GB" dirty="0" smtClean="0"/>
              <a:t>WASH </a:t>
            </a:r>
            <a:r>
              <a:rPr lang="en-GB" dirty="0"/>
              <a:t>journalism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High competition from others beats </a:t>
            </a:r>
          </a:p>
          <a:p>
            <a:r>
              <a:rPr lang="en-GB" dirty="0" smtClean="0"/>
              <a:t>Corrupt and uncooperative officials </a:t>
            </a:r>
            <a:endParaRPr lang="en-GB" dirty="0"/>
          </a:p>
          <a:p>
            <a:r>
              <a:rPr lang="en-GB" dirty="0" smtClean="0"/>
              <a:t>Lack of support from editors and media managers </a:t>
            </a:r>
          </a:p>
          <a:p>
            <a:r>
              <a:rPr lang="en-GB" dirty="0" smtClean="0"/>
              <a:t>Constant research</a:t>
            </a:r>
          </a:p>
          <a:p>
            <a:r>
              <a:rPr lang="en-GB" dirty="0" smtClean="0"/>
              <a:t>Media shy experts/ scientists </a:t>
            </a:r>
          </a:p>
          <a:p>
            <a:r>
              <a:rPr lang="en-GB" dirty="0" smtClean="0"/>
              <a:t>The </a:t>
            </a:r>
            <a:r>
              <a:rPr lang="en-GB" dirty="0"/>
              <a:t>media’s short attention span</a:t>
            </a:r>
            <a:endParaRPr lang="en-GB" dirty="0" smtClean="0"/>
          </a:p>
          <a:p>
            <a:r>
              <a:rPr lang="en-GB" dirty="0" smtClean="0"/>
              <a:t>Lack of support from community leaders who want to side with their voters </a:t>
            </a:r>
          </a:p>
          <a:p>
            <a:r>
              <a:rPr lang="en-GB" dirty="0" smtClean="0"/>
              <a:t>Scientific terms not simplified by scientists</a:t>
            </a:r>
          </a:p>
          <a:p>
            <a:r>
              <a:rPr lang="en-GB" dirty="0" smtClean="0"/>
              <a:t>Poor pay due to few story count at the end of the month  </a:t>
            </a:r>
          </a:p>
          <a:p>
            <a:r>
              <a:rPr lang="en-GB" dirty="0" smtClean="0"/>
              <a:t>Getting </a:t>
            </a:r>
            <a:r>
              <a:rPr lang="en-GB" dirty="0"/>
              <a:t>too close to the story</a:t>
            </a:r>
            <a:endParaRPr lang="en-GB" dirty="0" smtClean="0"/>
          </a:p>
          <a:p>
            <a:r>
              <a:rPr lang="en-GB" dirty="0" smtClean="0"/>
              <a:t>Difficult to </a:t>
            </a:r>
            <a:r>
              <a:rPr lang="en-GB" dirty="0"/>
              <a:t>balance because of the closed nature of </a:t>
            </a:r>
            <a:r>
              <a:rPr lang="en-GB" dirty="0" smtClean="0"/>
              <a:t>some African cultures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2175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solutions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Training of journalists to specialize in WASH</a:t>
            </a:r>
          </a:p>
          <a:p>
            <a:r>
              <a:rPr lang="en-US" dirty="0" smtClean="0"/>
              <a:t>Water integrity advocacy and campaigns</a:t>
            </a:r>
          </a:p>
          <a:p>
            <a:r>
              <a:rPr lang="en-US" dirty="0" smtClean="0"/>
              <a:t>Facilitation of journalists </a:t>
            </a:r>
          </a:p>
          <a:p>
            <a:r>
              <a:rPr lang="en-US" dirty="0" smtClean="0"/>
              <a:t>Create </a:t>
            </a:r>
            <a:r>
              <a:rPr lang="en-US" dirty="0"/>
              <a:t>simple </a:t>
            </a:r>
            <a:r>
              <a:rPr lang="en-US" dirty="0" smtClean="0"/>
              <a:t>WASH </a:t>
            </a:r>
            <a:r>
              <a:rPr lang="en-US" dirty="0"/>
              <a:t>language that is accepted internationally to help break </a:t>
            </a:r>
            <a:r>
              <a:rPr lang="en-US" dirty="0" smtClean="0"/>
              <a:t>WASH jargons </a:t>
            </a:r>
          </a:p>
          <a:p>
            <a:r>
              <a:rPr lang="en-US" dirty="0"/>
              <a:t>Editors and media managers should come up with a policy of publishing or airing a given number of water stories per news bulletin or newspaper issue.</a:t>
            </a:r>
          </a:p>
        </p:txBody>
      </p:sp>
    </p:spTree>
    <p:extLst>
      <p:ext uri="{BB962C8B-B14F-4D97-AF65-F5344CB8AC3E}">
        <p14:creationId xmlns:p14="http://schemas.microsoft.com/office/powerpoint/2010/main" val="1742161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Thank You So Much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353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status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/>
              <a:t>Insufficient WASH stories </a:t>
            </a:r>
            <a:r>
              <a:rPr lang="en-GB" dirty="0" smtClean="0"/>
              <a:t>in African media </a:t>
            </a:r>
          </a:p>
          <a:p>
            <a:r>
              <a:rPr lang="en-GB" dirty="0" smtClean="0"/>
              <a:t>But coverage </a:t>
            </a:r>
            <a:r>
              <a:rPr lang="en-GB" dirty="0"/>
              <a:t>of these issues on the continent has increased over the last </a:t>
            </a:r>
            <a:r>
              <a:rPr lang="en-GB" dirty="0" smtClean="0"/>
              <a:t>decade</a:t>
            </a:r>
          </a:p>
          <a:p>
            <a:r>
              <a:rPr lang="en-GB" dirty="0"/>
              <a:t>WASH </a:t>
            </a:r>
            <a:r>
              <a:rPr lang="en-GB" dirty="0" smtClean="0"/>
              <a:t>not a favourite field for </a:t>
            </a:r>
            <a:r>
              <a:rPr lang="en-GB" dirty="0"/>
              <a:t>most African journalists to report </a:t>
            </a:r>
            <a:r>
              <a:rPr lang="en-GB" dirty="0" smtClean="0"/>
              <a:t>on.</a:t>
            </a:r>
          </a:p>
          <a:p>
            <a:r>
              <a:rPr lang="en-GB" dirty="0" smtClean="0"/>
              <a:t>WASH </a:t>
            </a:r>
            <a:r>
              <a:rPr lang="en-GB" dirty="0"/>
              <a:t>stories </a:t>
            </a:r>
            <a:r>
              <a:rPr lang="en-GB" dirty="0" smtClean="0"/>
              <a:t>are buried </a:t>
            </a:r>
            <a:r>
              <a:rPr lang="en-GB" dirty="0"/>
              <a:t>deep inside most </a:t>
            </a:r>
            <a:r>
              <a:rPr lang="en-GB" dirty="0" smtClean="0"/>
              <a:t>newspapers</a:t>
            </a:r>
            <a:r>
              <a:rPr lang="en-GB" dirty="0"/>
              <a:t> </a:t>
            </a:r>
            <a:r>
              <a:rPr lang="en-GB" dirty="0" smtClean="0"/>
              <a:t>and magazines </a:t>
            </a:r>
          </a:p>
          <a:p>
            <a:endParaRPr lang="en-GB" dirty="0"/>
          </a:p>
        </p:txBody>
      </p:sp>
      <p:pic>
        <p:nvPicPr>
          <p:cNvPr id="4" name="Picture 3" descr="a boy fetches water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6585" y="4581128"/>
            <a:ext cx="3563887" cy="267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BAD wash stories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Lack local voices </a:t>
            </a:r>
            <a:endParaRPr lang="en-GB" dirty="0" smtClean="0"/>
          </a:p>
          <a:p>
            <a:r>
              <a:rPr lang="en-GB" dirty="0" smtClean="0"/>
              <a:t>Full </a:t>
            </a:r>
            <a:r>
              <a:rPr lang="en-GB" dirty="0"/>
              <a:t>of jargons</a:t>
            </a:r>
          </a:p>
          <a:p>
            <a:r>
              <a:rPr lang="en-GB" dirty="0" smtClean="0"/>
              <a:t>They use </a:t>
            </a:r>
            <a:r>
              <a:rPr lang="en-GB" dirty="0"/>
              <a:t>abstracts or confusing </a:t>
            </a:r>
            <a:r>
              <a:rPr lang="en-GB" dirty="0" smtClean="0"/>
              <a:t>examples</a:t>
            </a:r>
          </a:p>
          <a:p>
            <a:r>
              <a:rPr lang="en-GB" dirty="0" smtClean="0"/>
              <a:t>They take a broad view and neglect paying attention to details.</a:t>
            </a:r>
          </a:p>
          <a:p>
            <a:r>
              <a:rPr lang="en-GB" dirty="0" smtClean="0"/>
              <a:t>They do not relate science </a:t>
            </a:r>
            <a:r>
              <a:rPr lang="en-GB" dirty="0"/>
              <a:t>to common </a:t>
            </a:r>
            <a:r>
              <a:rPr lang="en-GB" dirty="0" smtClean="0"/>
              <a:t>experience</a:t>
            </a:r>
          </a:p>
          <a:p>
            <a:r>
              <a:rPr lang="en-GB" dirty="0" smtClean="0"/>
              <a:t>They lack humour </a:t>
            </a:r>
          </a:p>
          <a:p>
            <a:r>
              <a:rPr lang="en-GB" dirty="0" smtClean="0"/>
              <a:t>Do not empower</a:t>
            </a:r>
          </a:p>
          <a:p>
            <a:r>
              <a:rPr lang="en-GB" dirty="0"/>
              <a:t>L</a:t>
            </a:r>
            <a:r>
              <a:rPr lang="en-GB" dirty="0" smtClean="0"/>
              <a:t>ack research </a:t>
            </a:r>
          </a:p>
          <a:p>
            <a:r>
              <a:rPr lang="en-GB" dirty="0"/>
              <a:t>Mere superficial interpretation of WASH </a:t>
            </a:r>
            <a:r>
              <a:rPr lang="en-GB" dirty="0" smtClean="0"/>
              <a:t>issues </a:t>
            </a:r>
          </a:p>
          <a:p>
            <a:r>
              <a:rPr lang="en-GB" dirty="0" smtClean="0"/>
              <a:t>They are congested with several ideas </a:t>
            </a:r>
            <a:r>
              <a:rPr lang="en-GB" dirty="0"/>
              <a:t>and topics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62247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Stories are neglected by editors</a:t>
            </a:r>
          </a:p>
          <a:p>
            <a:r>
              <a:rPr lang="en-GB" dirty="0" smtClean="0"/>
              <a:t>Do not attract audience</a:t>
            </a:r>
          </a:p>
          <a:p>
            <a:r>
              <a:rPr lang="en-GB" dirty="0" smtClean="0"/>
              <a:t>Loss of sources whose facts are misrepresented in stories </a:t>
            </a:r>
          </a:p>
          <a:p>
            <a:r>
              <a:rPr lang="en-GB" dirty="0" smtClean="0"/>
              <a:t>Stories buried deep inside news papers. </a:t>
            </a:r>
          </a:p>
          <a:p>
            <a:r>
              <a:rPr lang="en-GB" dirty="0" smtClean="0"/>
              <a:t>Reporters neglect the beat saying it does not pay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35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Why WASH issues lack in African media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Lack </a:t>
            </a:r>
            <a:r>
              <a:rPr lang="en-GB" dirty="0"/>
              <a:t>of exposure </a:t>
            </a:r>
            <a:r>
              <a:rPr lang="en-GB" dirty="0" smtClean="0"/>
              <a:t>to concepts </a:t>
            </a:r>
            <a:r>
              <a:rPr lang="en-GB" dirty="0"/>
              <a:t>in WASH systems among </a:t>
            </a:r>
            <a:r>
              <a:rPr lang="en-GB" dirty="0" smtClean="0"/>
              <a:t>journalists</a:t>
            </a:r>
          </a:p>
          <a:p>
            <a:r>
              <a:rPr lang="en-GB" dirty="0"/>
              <a:t>Misinformed and uninformed local </a:t>
            </a:r>
            <a:r>
              <a:rPr lang="en-GB" dirty="0" smtClean="0"/>
              <a:t>communities</a:t>
            </a:r>
            <a:endParaRPr lang="en-GB" dirty="0"/>
          </a:p>
          <a:p>
            <a:r>
              <a:rPr lang="en-GB" dirty="0" smtClean="0"/>
              <a:t>Corruption </a:t>
            </a:r>
            <a:r>
              <a:rPr lang="en-GB" dirty="0"/>
              <a:t>in WASH </a:t>
            </a:r>
            <a:r>
              <a:rPr lang="en-GB" dirty="0" smtClean="0"/>
              <a:t>sector.</a:t>
            </a:r>
            <a:endParaRPr lang="en-GB" dirty="0"/>
          </a:p>
          <a:p>
            <a:r>
              <a:rPr lang="en-GB" dirty="0" smtClean="0"/>
              <a:t>Lack of time and money</a:t>
            </a:r>
          </a:p>
          <a:p>
            <a:r>
              <a:rPr lang="en-GB" dirty="0" smtClean="0"/>
              <a:t>Concentration on promoting consumption </a:t>
            </a:r>
            <a:r>
              <a:rPr lang="en-GB" dirty="0"/>
              <a:t>of </a:t>
            </a:r>
            <a:r>
              <a:rPr lang="en-GB" dirty="0" smtClean="0"/>
              <a:t>products.</a:t>
            </a:r>
          </a:p>
          <a:p>
            <a:r>
              <a:rPr lang="en-GB" dirty="0" smtClean="0"/>
              <a:t>Political </a:t>
            </a:r>
            <a:r>
              <a:rPr lang="en-GB" dirty="0"/>
              <a:t>interests </a:t>
            </a:r>
            <a:r>
              <a:rPr lang="en-GB" dirty="0" smtClean="0"/>
              <a:t>of media </a:t>
            </a:r>
            <a:r>
              <a:rPr lang="en-GB" dirty="0"/>
              <a:t>coverage </a:t>
            </a:r>
            <a:r>
              <a:rPr lang="en-GB" dirty="0" smtClean="0"/>
              <a:t>in Africa</a:t>
            </a:r>
          </a:p>
          <a:p>
            <a:r>
              <a:rPr lang="en-GB" dirty="0" smtClean="0"/>
              <a:t>Lack </a:t>
            </a:r>
            <a:r>
              <a:rPr lang="en-GB" dirty="0"/>
              <a:t>of interests amongst Africans </a:t>
            </a:r>
            <a:r>
              <a:rPr lang="en-GB" dirty="0" smtClean="0"/>
              <a:t>journalists</a:t>
            </a:r>
          </a:p>
          <a:p>
            <a:r>
              <a:rPr lang="en-GB" dirty="0" smtClean="0"/>
              <a:t>The </a:t>
            </a:r>
            <a:r>
              <a:rPr lang="en-GB" dirty="0"/>
              <a:t>media’s short attention </a:t>
            </a:r>
            <a:r>
              <a:rPr lang="en-GB" dirty="0" smtClean="0"/>
              <a:t>span</a:t>
            </a:r>
          </a:p>
          <a:p>
            <a:r>
              <a:rPr lang="en-GB" dirty="0" smtClean="0"/>
              <a:t>Complex</a:t>
            </a:r>
            <a:r>
              <a:rPr lang="en-GB" dirty="0"/>
              <a:t>, boring </a:t>
            </a:r>
            <a:r>
              <a:rPr lang="en-GB" dirty="0" smtClean="0"/>
              <a:t>and hard </a:t>
            </a:r>
            <a:r>
              <a:rPr lang="en-GB" dirty="0"/>
              <a:t>to understand </a:t>
            </a:r>
            <a:r>
              <a:rPr lang="en-GB" dirty="0" smtClean="0"/>
              <a:t>nature of some WASH issues </a:t>
            </a:r>
          </a:p>
          <a:p>
            <a:r>
              <a:rPr lang="en-US" dirty="0"/>
              <a:t>Competition from sensational stories which are cheap to cover and attract readers readily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33630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Characteristics of good WASH stories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Provide </a:t>
            </a:r>
            <a:r>
              <a:rPr lang="en-GB" dirty="0"/>
              <a:t>information on key developments in the </a:t>
            </a:r>
            <a:r>
              <a:rPr lang="en-GB" dirty="0" smtClean="0"/>
              <a:t>WASH </a:t>
            </a:r>
            <a:r>
              <a:rPr lang="en-GB" dirty="0"/>
              <a:t>sector in a way that gives them meaning</a:t>
            </a:r>
          </a:p>
          <a:p>
            <a:r>
              <a:rPr lang="en-GB" dirty="0" smtClean="0"/>
              <a:t>Use simple and common examples </a:t>
            </a:r>
          </a:p>
          <a:p>
            <a:r>
              <a:rPr lang="en-GB" dirty="0" smtClean="0"/>
              <a:t>Give a </a:t>
            </a:r>
            <a:r>
              <a:rPr lang="en-GB" dirty="0"/>
              <a:t>voice to those </a:t>
            </a:r>
            <a:r>
              <a:rPr lang="en-GB" dirty="0" smtClean="0"/>
              <a:t>marginalized </a:t>
            </a:r>
            <a:r>
              <a:rPr lang="en-GB" dirty="0"/>
              <a:t>from </a:t>
            </a:r>
            <a:r>
              <a:rPr lang="en-GB" dirty="0" smtClean="0"/>
              <a:t>public </a:t>
            </a:r>
            <a:r>
              <a:rPr lang="en-GB" dirty="0"/>
              <a:t>debate and </a:t>
            </a:r>
            <a:r>
              <a:rPr lang="en-GB" dirty="0" smtClean="0"/>
              <a:t>decision making</a:t>
            </a:r>
          </a:p>
          <a:p>
            <a:r>
              <a:rPr lang="en-GB" dirty="0" smtClean="0"/>
              <a:t>Report </a:t>
            </a:r>
            <a:r>
              <a:rPr lang="en-GB" dirty="0"/>
              <a:t>responsibly towards </a:t>
            </a:r>
            <a:r>
              <a:rPr lang="en-GB" dirty="0" smtClean="0"/>
              <a:t>welfare </a:t>
            </a:r>
            <a:r>
              <a:rPr lang="en-GB" dirty="0"/>
              <a:t>and interests of </a:t>
            </a:r>
            <a:r>
              <a:rPr lang="en-GB" dirty="0" smtClean="0"/>
              <a:t>society</a:t>
            </a:r>
          </a:p>
          <a:p>
            <a:r>
              <a:rPr lang="en-GB" dirty="0" smtClean="0"/>
              <a:t>Define hard terms </a:t>
            </a:r>
          </a:p>
          <a:p>
            <a:r>
              <a:rPr lang="en-GB" dirty="0"/>
              <a:t>Support commonly agreed codes of conduct </a:t>
            </a:r>
            <a:endParaRPr lang="en-GB" dirty="0" smtClean="0"/>
          </a:p>
          <a:p>
            <a:r>
              <a:rPr lang="en-GB" dirty="0" smtClean="0"/>
              <a:t>Scrutinize </a:t>
            </a:r>
            <a:r>
              <a:rPr lang="en-GB" dirty="0"/>
              <a:t>and expose </a:t>
            </a:r>
            <a:r>
              <a:rPr lang="en-GB" dirty="0" smtClean="0"/>
              <a:t>malpractice in WASH sector </a:t>
            </a:r>
          </a:p>
          <a:p>
            <a:r>
              <a:rPr lang="en-GB" dirty="0" smtClean="0"/>
              <a:t>Use creative and interesting language </a:t>
            </a:r>
          </a:p>
          <a:p>
            <a:r>
              <a:rPr lang="en-GB" dirty="0" smtClean="0"/>
              <a:t>Inform </a:t>
            </a:r>
            <a:r>
              <a:rPr lang="en-GB" dirty="0"/>
              <a:t>audience issues that affect them personally. </a:t>
            </a:r>
            <a:endParaRPr lang="en-GB" dirty="0" smtClean="0"/>
          </a:p>
          <a:p>
            <a:r>
              <a:rPr lang="en-GB" dirty="0" smtClean="0"/>
              <a:t>Empower </a:t>
            </a:r>
            <a:r>
              <a:rPr lang="en-GB" dirty="0"/>
              <a:t>local people </a:t>
            </a:r>
            <a:r>
              <a:rPr lang="en-GB" dirty="0" smtClean="0"/>
              <a:t>with </a:t>
            </a:r>
            <a:r>
              <a:rPr lang="en-GB" dirty="0"/>
              <a:t>knowledge to demand for the deserved services. </a:t>
            </a:r>
            <a:endParaRPr lang="en-GB" dirty="0" smtClean="0"/>
          </a:p>
          <a:p>
            <a:r>
              <a:rPr lang="en-GB" dirty="0" smtClean="0"/>
              <a:t>Let people tell </a:t>
            </a:r>
            <a:r>
              <a:rPr lang="en-GB" dirty="0"/>
              <a:t>their </a:t>
            </a:r>
            <a:r>
              <a:rPr lang="en-GB" dirty="0" smtClean="0"/>
              <a:t>own stories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279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SC_01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383190" y="0"/>
            <a:ext cx="10244667" cy="6858000"/>
          </a:xfrm>
        </p:spPr>
      </p:pic>
    </p:spTree>
    <p:extLst>
      <p:ext uri="{BB962C8B-B14F-4D97-AF65-F5344CB8AC3E}">
        <p14:creationId xmlns:p14="http://schemas.microsoft.com/office/powerpoint/2010/main" val="1018279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006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79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07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79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413</TotalTime>
  <Words>785</Words>
  <Application>Microsoft Macintosh PowerPoint</Application>
  <PresentationFormat>On-screen Show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Oriel</vt:lpstr>
      <vt:lpstr>TheWaterChannel Webinar: Water and Sanitation in the Media: Relegated to the Side-lines? </vt:lpstr>
      <vt:lpstr>Current status </vt:lpstr>
      <vt:lpstr>examples of BAD wash stories</vt:lpstr>
      <vt:lpstr>End results</vt:lpstr>
      <vt:lpstr>Why WASH issues lack in African media </vt:lpstr>
      <vt:lpstr>Characteristics of good WASH stories</vt:lpstr>
      <vt:lpstr>PowerPoint Presentation</vt:lpstr>
      <vt:lpstr>PowerPoint Presentation</vt:lpstr>
      <vt:lpstr>PowerPoint Presentation</vt:lpstr>
      <vt:lpstr>Journalists reporting WASH </vt:lpstr>
      <vt:lpstr>Examples of WASH stories </vt:lpstr>
      <vt:lpstr>WASH stories that need to be reported most urgently</vt:lpstr>
      <vt:lpstr>challenges of specializing in WASH journalism </vt:lpstr>
      <vt:lpstr>Suggested solutions </vt:lpstr>
      <vt:lpstr>End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admister</dc:creator>
  <cp:lastModifiedBy>Lenneke Knoop</cp:lastModifiedBy>
  <cp:revision>41</cp:revision>
  <dcterms:created xsi:type="dcterms:W3CDTF">2014-09-23T09:09:34Z</dcterms:created>
  <dcterms:modified xsi:type="dcterms:W3CDTF">2014-11-11T14:27:29Z</dcterms:modified>
</cp:coreProperties>
</file>